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0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69" r:id="rId1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D041"/>
    <a:srgbClr val="5596D0"/>
    <a:srgbClr val="333333"/>
    <a:srgbClr val="F2F2F2"/>
    <a:srgbClr val="488FCC"/>
    <a:srgbClr val="212121"/>
    <a:srgbClr val="5C5C5C"/>
    <a:srgbClr val="5DB85B"/>
    <a:srgbClr val="11D1B5"/>
    <a:srgbClr val="5249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935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3038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387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189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9831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061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74657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5254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07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196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7128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D8C1F-2014-4AF5-8F0C-1C25D5D46364}" type="datetimeFigureOut">
              <a:rPr lang="zh-TW" altLang="en-US" smtClean="0"/>
              <a:t>2026/9/2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136E7-B644-4851-8553-68EA15FED16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1794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l="1231" t="3404" r="1157" b="25910"/>
          <a:stretch/>
        </p:blipFill>
        <p:spPr>
          <a:xfrm>
            <a:off x="0" y="0"/>
            <a:ext cx="12192000" cy="66217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74289" y="5197468"/>
            <a:ext cx="1495404" cy="56203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2637445" y="35442"/>
            <a:ext cx="3426471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CN" b="1" dirty="0">
                <a:solidFill>
                  <a:schemeClr val="bg1"/>
                </a:solidFill>
              </a:rPr>
              <a:t>1</a:t>
            </a:r>
            <a:endParaRPr lang="en-US" altLang="zh-TW" b="1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搜尋</a:t>
            </a:r>
            <a:r>
              <a:rPr lang="zh-TW" altLang="en-US" dirty="0">
                <a:solidFill>
                  <a:schemeClr val="bg1"/>
                </a:solidFill>
              </a:rPr>
              <a:t> </a:t>
            </a:r>
            <a:r>
              <a:rPr lang="en-US" altLang="zh-TW" u="sng" dirty="0">
                <a:solidFill>
                  <a:schemeClr val="bg1"/>
                </a:solidFill>
              </a:rPr>
              <a:t>http://www.teyi.org/</a:t>
            </a:r>
            <a:r>
              <a:rPr lang="en-US" altLang="zh-TW" dirty="0">
                <a:solidFill>
                  <a:schemeClr val="bg1"/>
                </a:solidFill>
              </a:rPr>
              <a:t>.</a:t>
            </a:r>
            <a:endParaRPr lang="zh-TW" altLang="zh-TW" dirty="0">
              <a:solidFill>
                <a:schemeClr val="bg1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7759760" y="5113175"/>
            <a:ext cx="3431404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2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Taiwan Contest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9797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t="8492" b="17708"/>
          <a:stretch/>
        </p:blipFill>
        <p:spPr>
          <a:xfrm>
            <a:off x="-11787" y="0"/>
            <a:ext cx="12203788" cy="675486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1934524" y="2196147"/>
            <a:ext cx="2236423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18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點選「新增領隊」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29900" y="4857497"/>
            <a:ext cx="998621" cy="50791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632389" y="2365425"/>
            <a:ext cx="871671" cy="30777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文字方塊 15"/>
          <p:cNvSpPr txBox="1"/>
          <p:nvPr/>
        </p:nvSpPr>
        <p:spPr>
          <a:xfrm>
            <a:off x="6588541" y="1965401"/>
            <a:ext cx="2330870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17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點選「領隊資料」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7520939" y="4825076"/>
            <a:ext cx="2796944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標註星號的格子為必填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記得除存您填寫的資料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63254" y="1683389"/>
            <a:ext cx="680133" cy="2649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文字方塊 1"/>
          <p:cNvSpPr txBox="1"/>
          <p:nvPr/>
        </p:nvSpPr>
        <p:spPr>
          <a:xfrm>
            <a:off x="111096" y="6093152"/>
            <a:ext cx="99485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註： 所有通知都會由第一領隊</a:t>
            </a:r>
            <a:r>
              <a:rPr lang="en-US" altLang="zh-CN" dirty="0"/>
              <a:t>/</a:t>
            </a:r>
            <a:r>
              <a:rPr lang="zh-CN" altLang="en-US" dirty="0"/>
              <a:t>指導老師的</a:t>
            </a:r>
            <a:r>
              <a:rPr lang="en-US" altLang="zh-CN" dirty="0"/>
              <a:t>Email</a:t>
            </a:r>
            <a:r>
              <a:rPr lang="zh-CN" altLang="en-US" dirty="0"/>
              <a:t>寄出（列： 初審結果，匯款成功， 及復審結果）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領隊</a:t>
            </a:r>
            <a:r>
              <a:rPr lang="en-US" altLang="zh-CN" dirty="0">
                <a:solidFill>
                  <a:srgbClr val="FF0000"/>
                </a:solidFill>
              </a:rPr>
              <a:t>=</a:t>
            </a:r>
            <a:r>
              <a:rPr lang="zh-CN" altLang="en-US" dirty="0">
                <a:solidFill>
                  <a:srgbClr val="FF0000"/>
                </a:solidFill>
              </a:rPr>
              <a:t>指導老師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108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2"/>
          <a:srcRect t="8492" b="18105"/>
          <a:stretch/>
        </p:blipFill>
        <p:spPr>
          <a:xfrm>
            <a:off x="0" y="16094"/>
            <a:ext cx="12164991" cy="6697148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7196905" y="2525664"/>
            <a:ext cx="2760458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19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確認您的資訊正確與否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76247" y="6076060"/>
            <a:ext cx="734938" cy="38456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7127207" y="5125169"/>
            <a:ext cx="4064667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記得儲存您的資料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點選左上角的「上一頁」回到選單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158" y="3831832"/>
            <a:ext cx="4242391" cy="1154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4245184" y="2523673"/>
            <a:ext cx="1302073" cy="8194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1050" dirty="0">
                <a:solidFill>
                  <a:schemeClr val="bg2">
                    <a:lumMod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例：國小組</a:t>
            </a:r>
            <a:endParaRPr lang="en-US" altLang="zh-TW" sz="1050" dirty="0">
              <a:solidFill>
                <a:schemeClr val="bg2">
                  <a:lumMod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lnSpc>
                <a:spcPct val="150000"/>
              </a:lnSpc>
            </a:pPr>
            <a:r>
              <a:rPr lang="zh-TW" altLang="en-US" sz="1050" dirty="0">
                <a:solidFill>
                  <a:schemeClr val="bg2">
                    <a:lumMod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例：災害應變</a:t>
            </a:r>
            <a:endParaRPr lang="en-US" altLang="zh-TW" sz="1050" dirty="0">
              <a:solidFill>
                <a:schemeClr val="bg2">
                  <a:lumMod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>
              <a:lnSpc>
                <a:spcPct val="150000"/>
              </a:lnSpc>
            </a:pPr>
            <a:r>
              <a:rPr lang="zh-TW" altLang="en-US" sz="1050" dirty="0">
                <a:solidFill>
                  <a:schemeClr val="bg2">
                    <a:lumMod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例：好好玩摩天輪</a:t>
            </a:r>
            <a:endParaRPr lang="en-US" altLang="zh-TW" sz="1050" dirty="0">
              <a:solidFill>
                <a:schemeClr val="bg2">
                  <a:lumMod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1692484" y="3090041"/>
            <a:ext cx="612566" cy="2746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zh-TW" altLang="en-US" sz="900" b="1" dirty="0">
                <a:solidFill>
                  <a:schemeClr val="bg2">
                    <a:lumMod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endParaRPr lang="en-US" altLang="zh-TW" sz="900" b="1" dirty="0">
              <a:solidFill>
                <a:schemeClr val="bg2">
                  <a:lumMod val="2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14386" y="1696837"/>
            <a:ext cx="1184335" cy="2649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53070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5" y="0"/>
            <a:ext cx="12198848" cy="5012964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6876677" y="2811222"/>
            <a:ext cx="3167882" cy="1200329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20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顯示叉叉表示資料未完成，請點進去完成資料填寫或繳交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064487" y="2672722"/>
            <a:ext cx="3034937" cy="1200329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回到「競賽報名」若資料皆已完成格子內會顯示綠色勾勾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。若沒儲存，系統不會顯示勾勾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2424" y="2126817"/>
            <a:ext cx="1019908" cy="3293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6277707" y="2135363"/>
            <a:ext cx="1043351" cy="3205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3035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>
            <a:extLst>
              <a:ext uri="{FF2B5EF4-FFF2-40B4-BE49-F238E27FC236}">
                <a16:creationId xmlns:a16="http://schemas.microsoft.com/office/drawing/2014/main" id="{D04E5863-7C40-4242-9FD9-E77B8F7B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90705"/>
            <a:ext cx="11594188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387929" y="6568671"/>
            <a:ext cx="483577" cy="36500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923603" y="2227095"/>
            <a:ext cx="4253109" cy="92333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21</a:t>
            </a:r>
          </a:p>
          <a:p>
            <a:pPr marL="285750" lvl="0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點選「範本下載」，填寫完後請轉成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PDF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檔再上傳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963" y="1226898"/>
            <a:ext cx="4439170" cy="25217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9640731" y="5499970"/>
            <a:ext cx="2383888" cy="92333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記得儲存您的資料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，若沒儲存，系統不會顯示勾勾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AB88C5E-14E8-4A4D-8AEF-2851DFE50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382" y="3777541"/>
            <a:ext cx="5005752" cy="303520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AAA1B16F-34F5-45A0-9877-FDAED2340A2D}"/>
              </a:ext>
            </a:extLst>
          </p:cNvPr>
          <p:cNvSpPr/>
          <p:nvPr/>
        </p:nvSpPr>
        <p:spPr>
          <a:xfrm>
            <a:off x="5173134" y="6180667"/>
            <a:ext cx="4072695" cy="386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04568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FA60041-BAA4-4714-B94B-618582BD7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5E28161-DF00-4F0A-A14D-17FA983BA1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7" t="12427" r="2354" b="5324"/>
          <a:stretch/>
        </p:blipFill>
        <p:spPr>
          <a:xfrm>
            <a:off x="0" y="-258837"/>
            <a:ext cx="12183974" cy="5954885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FEF5426-3105-4148-9270-FA2D5DDECB0B}"/>
              </a:ext>
            </a:extLst>
          </p:cNvPr>
          <p:cNvSpPr/>
          <p:nvPr/>
        </p:nvSpPr>
        <p:spPr>
          <a:xfrm>
            <a:off x="261823" y="2149988"/>
            <a:ext cx="1177509" cy="3293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5D3D9A6-015B-4521-AA45-4C12D666681B}"/>
              </a:ext>
            </a:extLst>
          </p:cNvPr>
          <p:cNvSpPr txBox="1"/>
          <p:nvPr/>
        </p:nvSpPr>
        <p:spPr>
          <a:xfrm>
            <a:off x="175684" y="2707223"/>
            <a:ext cx="867897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500" b="1" dirty="0">
                <a:latin typeface="+mn-ea"/>
              </a:rPr>
              <a:t>報名資料修改提醒</a:t>
            </a:r>
          </a:p>
          <a:p>
            <a:r>
              <a:rPr lang="zh-TW" altLang="en-US" sz="1500" b="1" dirty="0">
                <a:latin typeface="+mn-ea"/>
              </a:rPr>
              <a:t>填寫完第一部分資料後，如發現資料有誤，請刪除該筆作品，並重新新增及填寫正確資料。</a:t>
            </a:r>
            <a:endParaRPr lang="zh-TW" altLang="en-US" sz="1500" dirty="0">
              <a:latin typeface="+mn-ea"/>
            </a:endParaRPr>
          </a:p>
          <a:p>
            <a:r>
              <a:rPr lang="zh-TW" altLang="en-US" sz="1500" dirty="0">
                <a:latin typeface="+mn-ea"/>
              </a:rPr>
              <a:t>完成報名後，請再次確認系統產生的</a:t>
            </a:r>
            <a:r>
              <a:rPr lang="zh-TW" altLang="en-US" sz="1500" b="1" dirty="0">
                <a:latin typeface="+mn-ea"/>
              </a:rPr>
              <a:t>作品編號是否正確</a:t>
            </a:r>
            <a:r>
              <a:rPr lang="zh-TW" altLang="en-US" sz="1500" dirty="0">
                <a:latin typeface="+mn-ea"/>
              </a:rPr>
              <a:t>。</a:t>
            </a:r>
          </a:p>
          <a:p>
            <a:r>
              <a:rPr lang="zh-TW" altLang="en-US" sz="1500" b="1" dirty="0">
                <a:latin typeface="+mn-ea"/>
              </a:rPr>
              <a:t>作品編號範例：</a:t>
            </a:r>
            <a:r>
              <a:rPr lang="en-US" altLang="zh-TW" sz="1500" b="1" dirty="0">
                <a:latin typeface="+mn-ea"/>
              </a:rPr>
              <a:t>TWJE26008</a:t>
            </a:r>
            <a:endParaRPr lang="zh-TW" altLang="en-US" sz="1500" dirty="0">
              <a:latin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altLang="zh-TW" sz="1500" b="1" dirty="0">
                <a:latin typeface="+mn-ea"/>
              </a:rPr>
              <a:t>TW</a:t>
            </a:r>
            <a:r>
              <a:rPr lang="zh-TW" altLang="en-US" sz="1500" dirty="0">
                <a:latin typeface="+mn-ea"/>
              </a:rPr>
              <a:t>：代表臺灣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級別代碼</a:t>
            </a:r>
            <a:r>
              <a:rPr lang="zh-TW" altLang="en-US" sz="1500" dirty="0">
                <a:latin typeface="+mn-ea"/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E</a:t>
            </a:r>
            <a:r>
              <a:rPr lang="zh-TW" altLang="en-US" sz="1500" dirty="0">
                <a:latin typeface="+mn-ea"/>
              </a:rPr>
              <a:t>｜國小組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J</a:t>
            </a:r>
            <a:r>
              <a:rPr lang="zh-TW" altLang="en-US" sz="1500" dirty="0">
                <a:latin typeface="+mn-ea"/>
              </a:rPr>
              <a:t>｜國中組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S</a:t>
            </a:r>
            <a:r>
              <a:rPr lang="zh-TW" altLang="en-US" sz="1500" dirty="0">
                <a:latin typeface="+mn-ea"/>
              </a:rPr>
              <a:t>｜高中職組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類別代碼</a:t>
            </a:r>
            <a:r>
              <a:rPr lang="zh-TW" altLang="en-US" sz="1500" dirty="0">
                <a:latin typeface="+mn-ea"/>
              </a:rPr>
              <a:t>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D</a:t>
            </a:r>
            <a:r>
              <a:rPr lang="zh-TW" altLang="en-US" sz="1500" dirty="0">
                <a:latin typeface="+mn-ea"/>
              </a:rPr>
              <a:t>｜災害管理與安全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R</a:t>
            </a:r>
            <a:r>
              <a:rPr lang="zh-TW" altLang="en-US" sz="1500" dirty="0">
                <a:latin typeface="+mn-ea"/>
              </a:rPr>
              <a:t>｜休閒與教育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F</a:t>
            </a:r>
            <a:r>
              <a:rPr lang="zh-TW" altLang="en-US" sz="1500" dirty="0">
                <a:latin typeface="+mn-ea"/>
              </a:rPr>
              <a:t>｜永續發展農糧技術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T</a:t>
            </a:r>
            <a:r>
              <a:rPr lang="zh-TW" altLang="en-US" sz="1500" dirty="0">
                <a:latin typeface="+mn-ea"/>
              </a:rPr>
              <a:t>｜社會照護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IC</a:t>
            </a:r>
            <a:r>
              <a:rPr lang="zh-TW" altLang="en-US" sz="1500" dirty="0">
                <a:latin typeface="+mn-ea"/>
              </a:rPr>
              <a:t>｜便利生活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TW" sz="1500" dirty="0">
                <a:latin typeface="+mn-ea"/>
              </a:rPr>
              <a:t>E</a:t>
            </a:r>
            <a:r>
              <a:rPr lang="zh-TW" altLang="en-US" sz="1500" dirty="0">
                <a:latin typeface="+mn-ea"/>
              </a:rPr>
              <a:t>｜前瞻／工業設計技術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C92656D-2E74-441B-ABA8-B54F0481EA4E}"/>
              </a:ext>
            </a:extLst>
          </p:cNvPr>
          <p:cNvSpPr txBox="1"/>
          <p:nvPr/>
        </p:nvSpPr>
        <p:spPr>
          <a:xfrm>
            <a:off x="6032942" y="5466088"/>
            <a:ext cx="6151032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500" b="1" dirty="0">
                <a:latin typeface="+mn-ea"/>
              </a:rPr>
              <a:t>⚠️ 特別提醒</a:t>
            </a:r>
          </a:p>
          <a:p>
            <a:r>
              <a:rPr lang="zh-TW" altLang="en-US" sz="1500" b="1" dirty="0">
                <a:latin typeface="+mn-ea"/>
              </a:rPr>
              <a:t>若發現作品編號中的「參賽類別」或「級別」有誤，請務必進行調整，以免影響後續審查及分組。</a:t>
            </a:r>
            <a:endParaRPr lang="zh-TW" altLang="en-US" sz="1500" dirty="0">
              <a:latin typeface="+mn-ea"/>
            </a:endParaRPr>
          </a:p>
          <a:p>
            <a:r>
              <a:rPr lang="zh-TW" altLang="en-US" sz="1500" dirty="0">
                <a:latin typeface="+mn-ea"/>
              </a:rPr>
              <a:t>例如：</a:t>
            </a:r>
            <a:br>
              <a:rPr lang="zh-TW" altLang="en-US" sz="1500" dirty="0">
                <a:latin typeface="+mn-ea"/>
              </a:rPr>
            </a:br>
            <a:r>
              <a:rPr lang="en-US" altLang="zh-TW" sz="1500" b="1" dirty="0">
                <a:latin typeface="+mn-ea"/>
              </a:rPr>
              <a:t>TWJE26008 → J</a:t>
            </a:r>
            <a:r>
              <a:rPr lang="zh-TW" altLang="en-US" sz="1500" b="1" dirty="0">
                <a:latin typeface="+mn-ea"/>
              </a:rPr>
              <a:t>＝國中組；</a:t>
            </a:r>
            <a:r>
              <a:rPr lang="en-US" altLang="zh-TW" sz="1500" b="1" dirty="0">
                <a:latin typeface="+mn-ea"/>
              </a:rPr>
              <a:t>E</a:t>
            </a:r>
            <a:r>
              <a:rPr lang="zh-TW" altLang="en-US" sz="1500" b="1" dirty="0">
                <a:latin typeface="+mn-ea"/>
              </a:rPr>
              <a:t>＝前瞻／工業設計技術</a:t>
            </a:r>
            <a:endParaRPr lang="zh-TW" altLang="en-US" sz="15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5600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>
            <a:extLst>
              <a:ext uri="{FF2B5EF4-FFF2-40B4-BE49-F238E27FC236}">
                <a16:creationId xmlns:a16="http://schemas.microsoft.com/office/drawing/2014/main" id="{7D55F456-AC76-4D50-BB78-75FBF3440E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87" t="12427" r="2354" b="5324"/>
          <a:stretch/>
        </p:blipFill>
        <p:spPr>
          <a:xfrm>
            <a:off x="0" y="28665"/>
            <a:ext cx="12183974" cy="5954885"/>
          </a:xfrm>
          <a:prstGeom prst="rect">
            <a:avLst/>
          </a:prstGeom>
        </p:spPr>
      </p:pic>
      <p:pic>
        <p:nvPicPr>
          <p:cNvPr id="4" name="圖片 3" descr="一張含有 桌 的圖片&#10;&#10;自動產生的描述"/>
          <p:cNvPicPr/>
          <p:nvPr/>
        </p:nvPicPr>
        <p:blipFill rotWithShape="1">
          <a:blip r:embed="rId3"/>
          <a:srcRect l="45752" t="44814" r="48267" b="51212"/>
          <a:stretch/>
        </p:blipFill>
        <p:spPr>
          <a:xfrm>
            <a:off x="6488282" y="2428274"/>
            <a:ext cx="740539" cy="304293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5109083" y="2682943"/>
            <a:ext cx="4499344" cy="1754326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22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回到競賽報名頁面，確認所有資料皆已完成。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若沒綠色勾勾請再確認所有頁面有儲存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0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如皆完成，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作品資料及已上傳檔案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空格會顯示綠色勾勾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pic>
        <p:nvPicPr>
          <p:cNvPr id="15" name="圖片 14" descr="一張含有 桌 的圖片&#10;&#10;自動產生的描述">
            <a:extLst>
              <a:ext uri="{FF2B5EF4-FFF2-40B4-BE49-F238E27FC236}">
                <a16:creationId xmlns:a16="http://schemas.microsoft.com/office/drawing/2014/main" id="{127C48FE-D483-47CA-9385-B253D090209F}"/>
              </a:ext>
            </a:extLst>
          </p:cNvPr>
          <p:cNvPicPr/>
          <p:nvPr/>
        </p:nvPicPr>
        <p:blipFill rotWithShape="1">
          <a:blip r:embed="rId3"/>
          <a:srcRect l="45752" t="44814" r="48267" b="51212"/>
          <a:stretch/>
        </p:blipFill>
        <p:spPr>
          <a:xfrm>
            <a:off x="8492342" y="2428274"/>
            <a:ext cx="740539" cy="304293"/>
          </a:xfrm>
          <a:prstGeom prst="rect">
            <a:avLst/>
          </a:prstGeom>
        </p:spPr>
      </p:pic>
      <p:sp>
        <p:nvSpPr>
          <p:cNvPr id="17" name="文字方塊 16">
            <a:extLst>
              <a:ext uri="{FF2B5EF4-FFF2-40B4-BE49-F238E27FC236}">
                <a16:creationId xmlns:a16="http://schemas.microsoft.com/office/drawing/2014/main" id="{F53A866E-603D-4A5D-A9D7-C0B7A121EE58}"/>
              </a:ext>
            </a:extLst>
          </p:cNvPr>
          <p:cNvSpPr txBox="1"/>
          <p:nvPr/>
        </p:nvSpPr>
        <p:spPr>
          <a:xfrm>
            <a:off x="261881" y="2959941"/>
            <a:ext cx="2816599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作品編號會於填寫完作品資料後由系統自動產生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99722A2-86D6-4235-A157-E81A6CE80C9B}"/>
              </a:ext>
            </a:extLst>
          </p:cNvPr>
          <p:cNvSpPr/>
          <p:nvPr/>
        </p:nvSpPr>
        <p:spPr>
          <a:xfrm>
            <a:off x="123065" y="5961499"/>
            <a:ext cx="11422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/>
              <a:t>註：成功報名與否</a:t>
            </a:r>
            <a:r>
              <a:rPr lang="zh-TW" altLang="en-US" b="1" dirty="0"/>
              <a:t>以本會公告之「初審參賽作品名單」為準</a:t>
            </a:r>
            <a:r>
              <a:rPr lang="zh-TW" altLang="en-US" dirty="0"/>
              <a:t>；如需確認，請來信 </a:t>
            </a:r>
            <a:r>
              <a:rPr lang="en-US" altLang="zh-TW" b="1" dirty="0"/>
              <a:t>ieyitw@gmail.com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68599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2"/>
          <a:srcRect t="8657" b="18029"/>
          <a:stretch/>
        </p:blipFill>
        <p:spPr>
          <a:xfrm>
            <a:off x="0" y="26376"/>
            <a:ext cx="12192000" cy="6703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4687" y="35995"/>
            <a:ext cx="902367" cy="51735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8288772" y="35995"/>
            <a:ext cx="2216426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3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註冊帳號並登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入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53824" y="6057449"/>
            <a:ext cx="3939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註：若已注冊過並完成開通的老師</a:t>
            </a:r>
            <a:r>
              <a:rPr lang="en-US" altLang="zh-CN" dirty="0"/>
              <a:t>/</a:t>
            </a:r>
            <a:r>
              <a:rPr lang="zh-CN" altLang="en-US" dirty="0"/>
              <a:t>家長</a:t>
            </a:r>
            <a:r>
              <a:rPr lang="en-US" altLang="zh-CN" dirty="0"/>
              <a:t>/</a:t>
            </a:r>
            <a:r>
              <a:rPr lang="zh-CN" altLang="en-US" dirty="0"/>
              <a:t>學生， 請跳到步驟</a:t>
            </a:r>
            <a:r>
              <a:rPr lang="en-US" altLang="zh-CN" dirty="0"/>
              <a:t>6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82095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2"/>
          <a:srcRect l="4845" t="14466" r="3717" b="17463"/>
          <a:stretch/>
        </p:blipFill>
        <p:spPr>
          <a:xfrm>
            <a:off x="-218364" y="-191068"/>
            <a:ext cx="12637212" cy="7055892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7988969" y="302131"/>
            <a:ext cx="2576328" cy="92333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4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註冊頁面：請填寫註冊資料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7988968" y="4997680"/>
            <a:ext cx="3500667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5</a:t>
            </a:r>
            <a:r>
              <a:rPr lang="zh-TW" altLang="en-US" b="1" dirty="0">
                <a:solidFill>
                  <a:schemeClr val="bg1"/>
                </a:solidFill>
              </a:rPr>
              <a:t> ★</a:t>
            </a:r>
            <a:endParaRPr lang="en-US" altLang="zh-TW" b="1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到您填寫的信箱確認認證信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93011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2"/>
          <a:srcRect t="8657" b="18029"/>
          <a:stretch/>
        </p:blipFill>
        <p:spPr>
          <a:xfrm>
            <a:off x="0" y="0"/>
            <a:ext cx="12192000" cy="6703780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8494294" y="1502459"/>
            <a:ext cx="3092655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6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點擊「報名及作品管理」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94295" y="687387"/>
            <a:ext cx="1086433" cy="43172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8086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89357D3F-137B-43E5-AAC4-28F84EABD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52008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8281722" y="1883461"/>
            <a:ext cx="3015916" cy="92333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7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點選「線上報名」</a:t>
            </a: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報名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2026 IEYI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臺灣選拔賽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99628" y="2082051"/>
            <a:ext cx="775463" cy="35597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2569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52553" cy="5247118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592560" y="1260064"/>
            <a:ext cx="2057687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CN" b="1" dirty="0">
                <a:solidFill>
                  <a:schemeClr val="bg1"/>
                </a:solidFill>
              </a:rPr>
              <a:t>8</a:t>
            </a:r>
            <a:endParaRPr lang="en-US" altLang="zh-TW" b="1" dirty="0">
              <a:solidFill>
                <a:schemeClr val="bg1"/>
              </a:solidFill>
            </a:endParaRPr>
          </a:p>
          <a:p>
            <a:pPr lvl="0"/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點選「新增作品」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901" y="1583230"/>
            <a:ext cx="897309" cy="4101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5164713" y="3260437"/>
            <a:ext cx="2801658" cy="1200329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CN" b="1" dirty="0">
                <a:solidFill>
                  <a:schemeClr val="bg1"/>
                </a:solidFill>
              </a:rPr>
              <a:t>9</a:t>
            </a:r>
            <a:endParaRPr lang="en-US" altLang="zh-TW" b="1" dirty="0">
              <a:solidFill>
                <a:schemeClr val="bg1"/>
              </a:solidFill>
            </a:endParaRPr>
          </a:p>
          <a:p>
            <a:pPr lvl="0"/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如有未完成填寫資料可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點進「作品資料」 下方紅色叉叉並完成資料填寫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4550" y="2722988"/>
            <a:ext cx="1410056" cy="36653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6453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46"/>
            <a:ext cx="12192000" cy="631103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343578"/>
            <a:ext cx="12192000" cy="514422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913910" y="6145823"/>
            <a:ext cx="3205164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CN" b="1" dirty="0">
                <a:solidFill>
                  <a:schemeClr val="bg1"/>
                </a:solidFill>
              </a:rPr>
              <a:t>10</a:t>
            </a:r>
            <a:endParaRPr lang="en-US" altLang="zh-TW" b="1" dirty="0">
              <a:solidFill>
                <a:schemeClr val="bg1"/>
              </a:solidFill>
            </a:endParaRPr>
          </a:p>
          <a:p>
            <a:pPr lvl="0"/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點選所有可勾的選項，共三項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758" y="5873117"/>
            <a:ext cx="259728" cy="24706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8653935" y="6231457"/>
            <a:ext cx="2807369" cy="36933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記得儲存您填寫的資料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4052" y="1726007"/>
            <a:ext cx="956834" cy="35597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3434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2"/>
          <a:srcRect t="8351" b="15711"/>
          <a:stretch/>
        </p:blipFill>
        <p:spPr>
          <a:xfrm>
            <a:off x="0" y="-159368"/>
            <a:ext cx="12168139" cy="6930189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9190266" y="5700953"/>
            <a:ext cx="2807369" cy="369332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記得儲存您填寫的資料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526486" y="6376917"/>
            <a:ext cx="1282333" cy="4572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3023505" y="5731731"/>
            <a:ext cx="2232090" cy="338554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en-US" altLang="zh-TW" sz="1600" dirty="0">
                <a:solidFill>
                  <a:schemeClr val="bg1"/>
                </a:solidFill>
              </a:rPr>
              <a:t>e.g. </a:t>
            </a:r>
            <a:r>
              <a:rPr lang="zh-TW" altLang="en-US" sz="16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智慧感光元件</a:t>
            </a:r>
            <a:endParaRPr lang="zh-TW" altLang="zh-TW" sz="16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3181" y="4624415"/>
            <a:ext cx="2370221" cy="175250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3023505" y="4805999"/>
            <a:ext cx="3735950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13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頁面下滑輸入作品名稱及關鍵字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386BBA-B14C-4DF3-8166-FE35DF54AFE8}"/>
              </a:ext>
            </a:extLst>
          </p:cNvPr>
          <p:cNvSpPr/>
          <p:nvPr/>
        </p:nvSpPr>
        <p:spPr>
          <a:xfrm>
            <a:off x="419100" y="1986625"/>
            <a:ext cx="1732547" cy="166008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335C54E6-FE72-40CF-837B-350B77B085CB}"/>
              </a:ext>
            </a:extLst>
          </p:cNvPr>
          <p:cNvSpPr txBox="1"/>
          <p:nvPr/>
        </p:nvSpPr>
        <p:spPr>
          <a:xfrm>
            <a:off x="2483661" y="2328061"/>
            <a:ext cx="5189621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12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選擇組別及類別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可參考簡章中的類別說明</a:t>
            </a:r>
            <a:r>
              <a:rPr lang="en-US" altLang="zh-TW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82760" y="1545533"/>
            <a:ext cx="772836" cy="2405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335C54E6-FE72-40CF-837B-350B77B085CB}"/>
              </a:ext>
            </a:extLst>
          </p:cNvPr>
          <p:cNvSpPr txBox="1"/>
          <p:nvPr/>
        </p:nvSpPr>
        <p:spPr>
          <a:xfrm>
            <a:off x="3390876" y="628207"/>
            <a:ext cx="2183767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11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點選“作品資料”</a:t>
            </a:r>
            <a:endParaRPr lang="zh-TW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75584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2"/>
          <a:srcRect l="789" t="8421" r="2367" b="21123"/>
          <a:stretch/>
        </p:blipFill>
        <p:spPr>
          <a:xfrm>
            <a:off x="-8948" y="-32085"/>
            <a:ext cx="12200948" cy="6657473"/>
          </a:xfrm>
          <a:prstGeom prst="rect">
            <a:avLst/>
          </a:prstGeom>
        </p:spPr>
      </p:pic>
      <p:sp>
        <p:nvSpPr>
          <p:cNvPr id="13" name="文字方塊 12"/>
          <p:cNvSpPr txBox="1"/>
          <p:nvPr/>
        </p:nvSpPr>
        <p:spPr>
          <a:xfrm>
            <a:off x="2191303" y="2260315"/>
            <a:ext cx="2818666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15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點選「新增隊員」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7940303" y="5111242"/>
            <a:ext cx="2763576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標示星號的格子為必填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記得儲存您填寫的資料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884376" y="5249658"/>
            <a:ext cx="998621" cy="50791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8206" y="2452644"/>
            <a:ext cx="748568" cy="2649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文字方塊 21"/>
          <p:cNvSpPr txBox="1"/>
          <p:nvPr/>
        </p:nvSpPr>
        <p:spPr>
          <a:xfrm>
            <a:off x="5854498" y="2017974"/>
            <a:ext cx="2322140" cy="646331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14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點選「學生資料」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85501" y="1718870"/>
            <a:ext cx="740593" cy="2649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左大括弧 1"/>
          <p:cNvSpPr/>
          <p:nvPr/>
        </p:nvSpPr>
        <p:spPr>
          <a:xfrm>
            <a:off x="2105845" y="3375589"/>
            <a:ext cx="170916" cy="159806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50428" y="3646164"/>
            <a:ext cx="1796041" cy="92333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lvl="0"/>
            <a:r>
              <a:rPr lang="zh-CN" altLang="en-US" b="1" dirty="0">
                <a:solidFill>
                  <a:schemeClr val="bg1"/>
                </a:solidFill>
              </a:rPr>
              <a:t>步驟</a:t>
            </a:r>
            <a:r>
              <a:rPr lang="en-US" altLang="zh-TW" b="1" dirty="0">
                <a:solidFill>
                  <a:schemeClr val="bg1"/>
                </a:solidFill>
              </a:rPr>
              <a:t>16</a:t>
            </a:r>
          </a:p>
          <a:p>
            <a:pPr marL="285750" lvl="0" indent="-285750">
              <a:buFont typeface="Wingdings" panose="05000000000000000000" pitchFamily="2" charset="2"/>
              <a:buChar char="l"/>
            </a:pPr>
            <a:r>
              <a:rPr lang="zh-CN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填寫所有必填選項即可</a:t>
            </a:r>
            <a:endParaRPr lang="en-US" altLang="zh-TW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FD10B180-5ABF-4727-A0AD-64A185340604}"/>
              </a:ext>
            </a:extLst>
          </p:cNvPr>
          <p:cNvSpPr txBox="1"/>
          <p:nvPr/>
        </p:nvSpPr>
        <p:spPr>
          <a:xfrm>
            <a:off x="111096" y="6093152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註：學校請填寫全銜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376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6926</TotalTime>
  <Words>650</Words>
  <Application>Microsoft Office PowerPoint</Application>
  <PresentationFormat>寬螢幕</PresentationFormat>
  <Paragraphs>85</Paragraphs>
  <Slides>15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22" baseType="lpstr">
      <vt:lpstr>微軟正黑體</vt:lpstr>
      <vt:lpstr>新細明體</vt:lpstr>
      <vt:lpstr>Arial</vt:lpstr>
      <vt:lpstr>Calibri</vt:lpstr>
      <vt:lpstr>Calibri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Windows 使用者</dc:creator>
  <cp:lastModifiedBy>ieyi ieyi</cp:lastModifiedBy>
  <cp:revision>96</cp:revision>
  <dcterms:created xsi:type="dcterms:W3CDTF">2021-05-13T02:53:12Z</dcterms:created>
  <dcterms:modified xsi:type="dcterms:W3CDTF">2026-09-03T03:25:03Z</dcterms:modified>
</cp:coreProperties>
</file>